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Spectral"/>
      <p:regular r:id="rId40"/>
      <p:bold r:id="rId41"/>
      <p:italic r:id="rId42"/>
      <p:boldItalic r:id="rId43"/>
    </p:embeddedFont>
    <p:embeddedFont>
      <p:font typeface="Merriweather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pectral-regular.fntdata"/><Relationship Id="rId20" Type="http://schemas.openxmlformats.org/officeDocument/2006/relationships/slide" Target="slides/slide15.xml"/><Relationship Id="rId42" Type="http://schemas.openxmlformats.org/officeDocument/2006/relationships/font" Target="fonts/Spectral-italic.fntdata"/><Relationship Id="rId41" Type="http://schemas.openxmlformats.org/officeDocument/2006/relationships/font" Target="fonts/Spectral-bold.fntdata"/><Relationship Id="rId22" Type="http://schemas.openxmlformats.org/officeDocument/2006/relationships/slide" Target="slides/slide17.xml"/><Relationship Id="rId44" Type="http://schemas.openxmlformats.org/officeDocument/2006/relationships/font" Target="fonts/Merriweather-regular.fntdata"/><Relationship Id="rId21" Type="http://schemas.openxmlformats.org/officeDocument/2006/relationships/slide" Target="slides/slide16.xml"/><Relationship Id="rId43" Type="http://schemas.openxmlformats.org/officeDocument/2006/relationships/font" Target="fonts/Spectral-boldItalic.fntdata"/><Relationship Id="rId24" Type="http://schemas.openxmlformats.org/officeDocument/2006/relationships/slide" Target="slides/slide19.xml"/><Relationship Id="rId46" Type="http://schemas.openxmlformats.org/officeDocument/2006/relationships/font" Target="fonts/Merriweather-italic.fntdata"/><Relationship Id="rId23" Type="http://schemas.openxmlformats.org/officeDocument/2006/relationships/slide" Target="slides/slide18.xml"/><Relationship Id="rId45" Type="http://schemas.openxmlformats.org/officeDocument/2006/relationships/font" Target="fonts/Merriweather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Merriweather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b2e623b1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9b2e623b1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9b2e623b1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9b2e623b1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b2e623b1f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b2e623b1f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5073b75c3_1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95073b75c3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95073b75c3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95073b75c3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5073b75c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5073b75c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(This has nothing to do with the football Super bowl.)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95073b75c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95073b75c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95073b75c3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95073b75c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95073b75c3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95073b75c3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5073b75c3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95073b75c3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8e21a0091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8e21a009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95073b75c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95073b75c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95073b75c3_1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95073b75c3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5073b75c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5073b75c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95073b75c3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95073b75c3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95073b75c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95073b75c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95073b75c3_1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95073b75c3_1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9b2e623b1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9b2e623b1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9b2e623b1f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9b2e623b1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b2e623b1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b2e623b1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95073b75c3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95073b75c3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9b2e623b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9b2e623b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9b2e623b1f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9b2e623b1f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9b2e623b1f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9b2e623b1f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95073b75c3_1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95073b75c3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95073b75c3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95073b75c3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8e21a0091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8e21a0091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b2e623b1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b2e623b1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95073b75c3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95073b75c3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5073b75c3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5073b75c3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5073b75c3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5073b75c3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5073b75c3_1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95073b75c3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8e21a0091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8e21a0091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Analog switched off? For TV?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7">
  <p:cSld name="TITLE_AND_BODY_7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328800" y="1232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3 1">
  <p:cSld name="TITLE_AND_BODY_3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4" name="Google Shape;54;p14"/>
          <p:cNvCxnSpPr/>
          <p:nvPr/>
        </p:nvCxnSpPr>
        <p:spPr>
          <a:xfrm flipH="1" rot="10800000">
            <a:off x="7025" y="522700"/>
            <a:ext cx="7556100" cy="231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5 1">
  <p:cSld name="TITLE_AND_BODY_5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5"/>
          <p:cNvCxnSpPr/>
          <p:nvPr/>
        </p:nvCxnSpPr>
        <p:spPr>
          <a:xfrm flipH="1" rot="10800000">
            <a:off x="7025" y="522700"/>
            <a:ext cx="7556100" cy="231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3.png"/><Relationship Id="rId5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drive.google.com/file/d/1zkM0N8Ljx3LZ9bVYS5w4Ks4DtxzIpfYz/view" TargetMode="External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9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Relationship Id="rId4" Type="http://schemas.openxmlformats.org/officeDocument/2006/relationships/image" Target="../media/image32.png"/><Relationship Id="rId5" Type="http://schemas.openxmlformats.org/officeDocument/2006/relationships/image" Target="../media/image39.png"/><Relationship Id="rId6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24.png"/><Relationship Id="rId5" Type="http://schemas.openxmlformats.org/officeDocument/2006/relationships/image" Target="../media/image49.png"/><Relationship Id="rId6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Relationship Id="rId4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hyperlink" Target="mailto:nmahesh@caltech.edu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Relationship Id="rId7" Type="http://schemas.openxmlformats.org/officeDocument/2006/relationships/image" Target="../media/image53.png"/><Relationship Id="rId8" Type="http://schemas.openxmlformats.org/officeDocument/2006/relationships/image" Target="../media/image5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/>
          <p:nvPr>
            <p:ph type="ctrTitle"/>
          </p:nvPr>
        </p:nvSpPr>
        <p:spPr>
          <a:xfrm>
            <a:off x="311708" y="248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RFI at Low Frequencies</a:t>
            </a:r>
            <a:endParaRPr/>
          </a:p>
        </p:txBody>
      </p:sp>
      <p:sp>
        <p:nvSpPr>
          <p:cNvPr id="62" name="Google Shape;62;p16"/>
          <p:cNvSpPr txBox="1"/>
          <p:nvPr>
            <p:ph idx="1" type="subTitle"/>
          </p:nvPr>
        </p:nvSpPr>
        <p:spPr>
          <a:xfrm>
            <a:off x="311700" y="2611375"/>
            <a:ext cx="8520600" cy="10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>
                <a:solidFill>
                  <a:srgbClr val="930B28"/>
                </a:solidFill>
              </a:rPr>
              <a:t>Nivedita Mahesh</a:t>
            </a:r>
            <a:endParaRPr sz="1879">
              <a:solidFill>
                <a:srgbClr val="930B28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>
                <a:solidFill>
                  <a:schemeClr val="dk1"/>
                </a:solidFill>
              </a:rPr>
              <a:t>David and Ellen Lee Postdoctoral Fellow</a:t>
            </a:r>
            <a:endParaRPr sz="1879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879">
                <a:solidFill>
                  <a:schemeClr val="dk1"/>
                </a:solidFill>
              </a:rPr>
              <a:t>California Institute of Technology</a:t>
            </a:r>
            <a:endParaRPr sz="1879">
              <a:solidFill>
                <a:schemeClr val="dk1"/>
              </a:solidFill>
            </a:endParaRPr>
          </a:p>
        </p:txBody>
      </p:sp>
      <p:sp>
        <p:nvSpPr>
          <p:cNvPr id="63" name="Google Shape;63;p16"/>
          <p:cNvSpPr txBox="1"/>
          <p:nvPr/>
        </p:nvSpPr>
        <p:spPr>
          <a:xfrm>
            <a:off x="0" y="4748625"/>
            <a:ext cx="2895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2"/>
                </a:solidFill>
              </a:rPr>
              <a:t>RFI 2025</a:t>
            </a:r>
            <a:endParaRPr i="1" sz="1800">
              <a:solidFill>
                <a:schemeClr val="dk2"/>
              </a:solidFill>
            </a:endParaRPr>
          </a:p>
        </p:txBody>
      </p:sp>
      <p:pic>
        <p:nvPicPr>
          <p:cNvPr id="64" name="Google Shape;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124" y="4600574"/>
            <a:ext cx="1681874" cy="54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/>
          <p:nvPr/>
        </p:nvSpPr>
        <p:spPr>
          <a:xfrm>
            <a:off x="916950" y="3705775"/>
            <a:ext cx="73101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980000"/>
                </a:solidFill>
              </a:rPr>
              <a:t>In collaboration with</a:t>
            </a:r>
            <a:r>
              <a:rPr i="1" lang="en" sz="1600">
                <a:solidFill>
                  <a:schemeClr val="dk1"/>
                </a:solidFill>
              </a:rPr>
              <a:t>: Gregg Hallinan, Judd Bowman, Danny Jacobs, Joe Lazio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/>
        </p:nvSpPr>
        <p:spPr>
          <a:xfrm>
            <a:off x="1508625" y="1091325"/>
            <a:ext cx="72831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1"/>
                </a:solidFill>
              </a:rPr>
              <a:t>Owens Valley Radio Observatory, CA. </a:t>
            </a:r>
            <a:r>
              <a:rPr lang="en" sz="1300">
                <a:solidFill>
                  <a:schemeClr val="dk1"/>
                </a:solidFill>
              </a:rPr>
              <a:t>Home to: OVRO-LWA, DSA-110, COMAP…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</a:rPr>
              <a:t>Spring Valley, NV. </a:t>
            </a:r>
            <a:r>
              <a:rPr lang="en" sz="1300">
                <a:solidFill>
                  <a:schemeClr val="dk1"/>
                </a:solidFill>
              </a:rPr>
              <a:t>Home to: DSA-2000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45" name="Google Shape;145;p25"/>
          <p:cNvSpPr txBox="1"/>
          <p:nvPr>
            <p:ph type="title"/>
          </p:nvPr>
        </p:nvSpPr>
        <p:spPr>
          <a:xfrm>
            <a:off x="271200" y="323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RFI at a few low-frequency observatories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2098"/>
            <a:ext cx="9144003" cy="243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/>
          <p:nvPr/>
        </p:nvSpPr>
        <p:spPr>
          <a:xfrm>
            <a:off x="1852875" y="2359125"/>
            <a:ext cx="810000" cy="354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FM</a:t>
            </a:r>
            <a:endParaRPr/>
          </a:p>
        </p:txBody>
      </p:sp>
      <p:sp>
        <p:nvSpPr>
          <p:cNvPr id="148" name="Google Shape;148;p25"/>
          <p:cNvSpPr/>
          <p:nvPr/>
        </p:nvSpPr>
        <p:spPr>
          <a:xfrm>
            <a:off x="3210150" y="2845650"/>
            <a:ext cx="1103700" cy="425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OrbComm</a:t>
            </a:r>
            <a:endParaRPr/>
          </a:p>
        </p:txBody>
      </p:sp>
      <p:sp>
        <p:nvSpPr>
          <p:cNvPr id="149" name="Google Shape;149;p25"/>
          <p:cNvSpPr txBox="1"/>
          <p:nvPr/>
        </p:nvSpPr>
        <p:spPr>
          <a:xfrm>
            <a:off x="6692625" y="4485375"/>
            <a:ext cx="20991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Credit: Greg Hellbourg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150" name="Google Shape;150;p25"/>
          <p:cNvSpPr/>
          <p:nvPr/>
        </p:nvSpPr>
        <p:spPr>
          <a:xfrm>
            <a:off x="5204250" y="3402000"/>
            <a:ext cx="1549200" cy="3138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Aviation communication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2541375" y="121025"/>
            <a:ext cx="629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20">
                <a:latin typeface="Spectral"/>
                <a:ea typeface="Spectral"/>
                <a:cs typeface="Spectral"/>
                <a:sym typeface="Spectral"/>
              </a:rPr>
              <a:t> RFI comparison for MIST and EDGES sites</a:t>
            </a:r>
            <a:endParaRPr b="1" sz="222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5" y="232875"/>
            <a:ext cx="2218625" cy="48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 b="0" l="1224" r="0" t="1293"/>
          <a:stretch/>
        </p:blipFill>
        <p:spPr>
          <a:xfrm>
            <a:off x="4404375" y="1316250"/>
            <a:ext cx="4681076" cy="33721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3138750" y="597375"/>
            <a:ext cx="54777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Cosmology experiments looking for sub-kelvin signals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2136375" y="4708125"/>
            <a:ext cx="13566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dk1"/>
                </a:solidFill>
              </a:rPr>
              <a:t>Monsalve et al. 2022</a:t>
            </a:r>
            <a:endParaRPr i="1" sz="1000">
              <a:solidFill>
                <a:schemeClr val="dk1"/>
              </a:solidFill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901125" y="587250"/>
            <a:ext cx="5670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1013025" y="2096400"/>
            <a:ext cx="567000" cy="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NA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8650" y="2719399"/>
            <a:ext cx="1577725" cy="1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/>
          <p:nvPr/>
        </p:nvSpPr>
        <p:spPr>
          <a:xfrm>
            <a:off x="2814750" y="2976750"/>
            <a:ext cx="121500" cy="91200"/>
          </a:xfrm>
          <a:prstGeom prst="ellipse">
            <a:avLst/>
          </a:prstGeom>
          <a:solidFill>
            <a:srgbClr val="930B28"/>
          </a:solidFill>
          <a:ln cap="flat" cmpd="sng" w="9525">
            <a:solidFill>
              <a:srgbClr val="930B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" name="Google Shape;164;p26"/>
          <p:cNvCxnSpPr>
            <a:endCxn id="163" idx="3"/>
          </p:cNvCxnSpPr>
          <p:nvPr/>
        </p:nvCxnSpPr>
        <p:spPr>
          <a:xfrm flipH="1" rot="10800000">
            <a:off x="1964343" y="3054594"/>
            <a:ext cx="868200" cy="95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5" name="Google Shape;165;p26"/>
          <p:cNvSpPr/>
          <p:nvPr/>
        </p:nvSpPr>
        <p:spPr>
          <a:xfrm>
            <a:off x="2936250" y="3209625"/>
            <a:ext cx="121500" cy="91200"/>
          </a:xfrm>
          <a:prstGeom prst="ellipse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26"/>
          <p:cNvCxnSpPr>
            <a:endCxn id="165" idx="6"/>
          </p:cNvCxnSpPr>
          <p:nvPr/>
        </p:nvCxnSpPr>
        <p:spPr>
          <a:xfrm flipH="1">
            <a:off x="3057750" y="2510925"/>
            <a:ext cx="2065500" cy="74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99075" y="222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RFI Comparison between SARAS sites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0" l="0" r="68545" t="0"/>
          <a:stretch/>
        </p:blipFill>
        <p:spPr>
          <a:xfrm>
            <a:off x="41025" y="1375050"/>
            <a:ext cx="2125726" cy="33426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7"/>
          <p:cNvSpPr txBox="1"/>
          <p:nvPr/>
        </p:nvSpPr>
        <p:spPr>
          <a:xfrm>
            <a:off x="465750" y="789750"/>
            <a:ext cx="6550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Cosmology experiment looking for sub-Kelvin signals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7391250" y="4799250"/>
            <a:ext cx="21870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Agarwal et al. 2023</a:t>
            </a:r>
            <a:endParaRPr i="1" sz="1200">
              <a:solidFill>
                <a:schemeClr val="dk1"/>
              </a:solidFill>
            </a:endParaRPr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6598" y="1587675"/>
            <a:ext cx="2318424" cy="224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b="0" l="31705" r="1574" t="0"/>
          <a:stretch/>
        </p:blipFill>
        <p:spPr>
          <a:xfrm>
            <a:off x="4521375" y="1456575"/>
            <a:ext cx="4508926" cy="33426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7"/>
          <p:cNvCxnSpPr/>
          <p:nvPr/>
        </p:nvCxnSpPr>
        <p:spPr>
          <a:xfrm flipH="1" rot="10800000">
            <a:off x="1194750" y="1842600"/>
            <a:ext cx="1934100" cy="2045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27"/>
          <p:cNvCxnSpPr/>
          <p:nvPr/>
        </p:nvCxnSpPr>
        <p:spPr>
          <a:xfrm rot="10800000">
            <a:off x="4070025" y="3422250"/>
            <a:ext cx="1610100" cy="567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9" name="Google Shape;1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5623" y="0"/>
            <a:ext cx="1815128" cy="145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27"/>
          <p:cNvCxnSpPr/>
          <p:nvPr/>
        </p:nvCxnSpPr>
        <p:spPr>
          <a:xfrm flipH="1" rot="10800000">
            <a:off x="8160750" y="729075"/>
            <a:ext cx="415200" cy="1285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27"/>
          <p:cNvCxnSpPr/>
          <p:nvPr/>
        </p:nvCxnSpPr>
        <p:spPr>
          <a:xfrm>
            <a:off x="7067250" y="496125"/>
            <a:ext cx="30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82" name="Google Shape;182;p27"/>
          <p:cNvSpPr txBox="1"/>
          <p:nvPr/>
        </p:nvSpPr>
        <p:spPr>
          <a:xfrm>
            <a:off x="6763500" y="556875"/>
            <a:ext cx="678300" cy="3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MARS &amp; Devon 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/>
          <p:nvPr>
            <p:ph type="title"/>
          </p:nvPr>
        </p:nvSpPr>
        <p:spPr>
          <a:xfrm>
            <a:off x="240825" y="1670150"/>
            <a:ext cx="8520600" cy="170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Morphology of RFI with two datasets: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OVRO-LWA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EDGES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/>
        </p:nvSpPr>
        <p:spPr>
          <a:xfrm>
            <a:off x="0" y="0"/>
            <a:ext cx="5955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Spectral"/>
                <a:ea typeface="Spectral"/>
                <a:cs typeface="Spectral"/>
                <a:sym typeface="Spectral"/>
              </a:rPr>
              <a:t>OVRO-LWA</a:t>
            </a:r>
            <a:endParaRPr b="1" sz="23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875" y="2659250"/>
            <a:ext cx="2074726" cy="1863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2013" y="2437476"/>
            <a:ext cx="3042806" cy="202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0" y="707325"/>
            <a:ext cx="5198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Owens Valley Radio Observatory (OVRO) Long Wavelength Array in California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352 Dual-polarization widefield dipole antennas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Fully cross-correlated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12-85 MHz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Currently in its “Stage III” of operations</a:t>
            </a:r>
            <a:endParaRPr/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075" y="691127"/>
            <a:ext cx="3228093" cy="13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5324425" y="603750"/>
            <a:ext cx="1178100" cy="1815900"/>
          </a:xfrm>
          <a:prstGeom prst="rect">
            <a:avLst/>
          </a:prstGeom>
          <a:noFill/>
          <a:ln cap="flat" cmpd="sng" w="28575">
            <a:solidFill>
              <a:srgbClr val="930B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/>
          <p:nvPr>
            <p:ph type="title"/>
          </p:nvPr>
        </p:nvSpPr>
        <p:spPr>
          <a:xfrm>
            <a:off x="180075" y="12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0" y="1103625"/>
            <a:ext cx="4693427" cy="264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967" y="2448427"/>
            <a:ext cx="4637035" cy="264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0"/>
          <p:cNvSpPr/>
          <p:nvPr/>
        </p:nvSpPr>
        <p:spPr>
          <a:xfrm>
            <a:off x="5639625" y="2116125"/>
            <a:ext cx="567000" cy="172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0"/>
          <p:cNvSpPr txBox="1"/>
          <p:nvPr/>
        </p:nvSpPr>
        <p:spPr>
          <a:xfrm>
            <a:off x="5173628" y="1086375"/>
            <a:ext cx="3726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Channel 6–27.025 MHz Considered to be the “Super Bowl”. It is a channel used by people with very powerful, illegally-amplified radios: “big” radios, 500 or 1,000 watt radios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3898125" y="2966625"/>
            <a:ext cx="7101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FM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385275" y="3017775"/>
            <a:ext cx="7101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Short wave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1620000" y="840375"/>
            <a:ext cx="14985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Night time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6612150" y="2082250"/>
            <a:ext cx="14985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Day</a:t>
            </a:r>
            <a:r>
              <a:rPr lang="en" sz="1800">
                <a:solidFill>
                  <a:schemeClr val="dk2"/>
                </a:solidFill>
              </a:rPr>
              <a:t> time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56125"/>
            <a:ext cx="8839200" cy="294787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/>
        </p:nvSpPr>
        <p:spPr>
          <a:xfrm>
            <a:off x="5163750" y="1599750"/>
            <a:ext cx="1508700" cy="1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All baselines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1575000" y="3179325"/>
            <a:ext cx="29970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</a:rPr>
              <a:t>Power line arcing - horizon RFI</a:t>
            </a:r>
            <a:endParaRPr sz="1200">
              <a:solidFill>
                <a:srgbClr val="9900FF"/>
              </a:solidFill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1204875" y="1204875"/>
            <a:ext cx="27540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0B28"/>
                </a:solidFill>
              </a:rPr>
              <a:t>Reflections of aircraft, meteors, satellites</a:t>
            </a:r>
            <a:endParaRPr>
              <a:solidFill>
                <a:srgbClr val="930B28"/>
              </a:solidFill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405000" y="4586625"/>
            <a:ext cx="14478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Short wave RFI</a:t>
            </a:r>
            <a:endParaRPr sz="1200">
              <a:solidFill>
                <a:srgbClr val="0000FF"/>
              </a:solidFill>
            </a:endParaRPr>
          </a:p>
        </p:txBody>
      </p:sp>
      <p:cxnSp>
        <p:nvCxnSpPr>
          <p:cNvPr id="220" name="Google Shape;220;p31"/>
          <p:cNvCxnSpPr/>
          <p:nvPr/>
        </p:nvCxnSpPr>
        <p:spPr>
          <a:xfrm flipH="1" rot="10800000">
            <a:off x="1701525" y="3690575"/>
            <a:ext cx="820200" cy="10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31"/>
          <p:cNvCxnSpPr/>
          <p:nvPr/>
        </p:nvCxnSpPr>
        <p:spPr>
          <a:xfrm flipH="1" rot="10800000">
            <a:off x="1969842" y="3853100"/>
            <a:ext cx="820200" cy="10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2" name="Google Shape;222;p31"/>
          <p:cNvCxnSpPr/>
          <p:nvPr/>
        </p:nvCxnSpPr>
        <p:spPr>
          <a:xfrm flipH="1" rot="10800000">
            <a:off x="2238158" y="4025750"/>
            <a:ext cx="820200" cy="1020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31"/>
          <p:cNvSpPr txBox="1"/>
          <p:nvPr>
            <p:ph type="title"/>
          </p:nvPr>
        </p:nvSpPr>
        <p:spPr>
          <a:xfrm>
            <a:off x="190200" y="252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24" name="Google Shape;224;p31"/>
          <p:cNvSpPr/>
          <p:nvPr/>
        </p:nvSpPr>
        <p:spPr>
          <a:xfrm rot="-5404244">
            <a:off x="1143985" y="3553950"/>
            <a:ext cx="243000" cy="1761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5" name="Google Shape;225;p31"/>
          <p:cNvCxnSpPr/>
          <p:nvPr/>
        </p:nvCxnSpPr>
        <p:spPr>
          <a:xfrm flipH="1">
            <a:off x="1691025" y="1690875"/>
            <a:ext cx="546600" cy="4254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31"/>
          <p:cNvCxnSpPr>
            <a:stCxn id="218" idx="2"/>
          </p:cNvCxnSpPr>
          <p:nvPr/>
        </p:nvCxnSpPr>
        <p:spPr>
          <a:xfrm flipH="1">
            <a:off x="1761675" y="1609875"/>
            <a:ext cx="820200" cy="10125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31"/>
          <p:cNvCxnSpPr/>
          <p:nvPr/>
        </p:nvCxnSpPr>
        <p:spPr>
          <a:xfrm>
            <a:off x="2895750" y="1498500"/>
            <a:ext cx="81000" cy="5772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1"/>
          <p:cNvCxnSpPr/>
          <p:nvPr/>
        </p:nvCxnSpPr>
        <p:spPr>
          <a:xfrm>
            <a:off x="3483000" y="1680750"/>
            <a:ext cx="3918300" cy="7392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title"/>
          </p:nvPr>
        </p:nvSpPr>
        <p:spPr>
          <a:xfrm>
            <a:off x="180075" y="1351050"/>
            <a:ext cx="488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720"/>
              <a:t>Imaged during bad power line arcing</a:t>
            </a:r>
            <a:endParaRPr sz="1720"/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6348" y="822400"/>
            <a:ext cx="4034401" cy="416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212625" y="1741500"/>
            <a:ext cx="3807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Centered on 23 MHz; BW ~ 5MHz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36" name="Google Shape;236;p32"/>
          <p:cNvSpPr txBox="1"/>
          <p:nvPr>
            <p:ph type="title"/>
          </p:nvPr>
        </p:nvSpPr>
        <p:spPr>
          <a:xfrm>
            <a:off x="180075" y="12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8130375" y="1204875"/>
            <a:ext cx="475800" cy="455700"/>
          </a:xfrm>
          <a:prstGeom prst="ellipse">
            <a:avLst/>
          </a:prstGeom>
          <a:noFill/>
          <a:ln cap="flat" cmpd="sng" w="28575">
            <a:solidFill>
              <a:srgbClr val="930B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2"/>
          <p:cNvSpPr txBox="1"/>
          <p:nvPr>
            <p:ph type="title"/>
          </p:nvPr>
        </p:nvSpPr>
        <p:spPr>
          <a:xfrm>
            <a:off x="68700" y="976425"/>
            <a:ext cx="472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How does power line arcing show up in images?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/>
          <p:nvPr>
            <p:ph type="title"/>
          </p:nvPr>
        </p:nvSpPr>
        <p:spPr>
          <a:xfrm>
            <a:off x="301575" y="252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Identified and dealt with most of the power line arcing issues</a:t>
            </a:r>
            <a:endParaRPr sz="2320"/>
          </a:p>
        </p:txBody>
      </p:sp>
      <p:sp>
        <p:nvSpPr>
          <p:cNvPr id="244" name="Google Shape;244;p33"/>
          <p:cNvSpPr txBox="1"/>
          <p:nvPr>
            <p:ph idx="1" type="body"/>
          </p:nvPr>
        </p:nvSpPr>
        <p:spPr>
          <a:xfrm>
            <a:off x="311700" y="1152475"/>
            <a:ext cx="3444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OVRO group working with the Southern California Edison company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Fixed broken </a:t>
            </a:r>
            <a:r>
              <a:rPr lang="en" sz="1600">
                <a:solidFill>
                  <a:schemeClr val="dk1"/>
                </a:solidFill>
              </a:rPr>
              <a:t>insulators on the power lines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224" y="1017725"/>
            <a:ext cx="5079650" cy="40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In most recent data, RFI to power line arcing has reduced!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0" y="2020617"/>
            <a:ext cx="9144000" cy="298551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/>
          <p:nvPr>
            <p:ph type="title"/>
          </p:nvPr>
        </p:nvSpPr>
        <p:spPr>
          <a:xfrm>
            <a:off x="180075" y="1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4"/>
          <p:cNvSpPr txBox="1"/>
          <p:nvPr/>
        </p:nvSpPr>
        <p:spPr>
          <a:xfrm>
            <a:off x="4050000" y="1680750"/>
            <a:ext cx="21768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March 6th 2025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109200" y="222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What do I mean by Low frequencies? 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71" name="Google Shape;71;p17"/>
          <p:cNvSpPr txBox="1"/>
          <p:nvPr/>
        </p:nvSpPr>
        <p:spPr>
          <a:xfrm>
            <a:off x="1336500" y="4718550"/>
            <a:ext cx="24705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~100 kHz - 330MHz</a:t>
            </a:r>
            <a:endParaRPr sz="1800">
              <a:solidFill>
                <a:schemeClr val="accent1"/>
              </a:solidFill>
            </a:endParaRPr>
          </a:p>
        </p:txBody>
      </p:sp>
      <p:pic>
        <p:nvPicPr>
          <p:cNvPr id="72" name="Google Shape;72;p17"/>
          <p:cNvPicPr preferRelativeResize="0"/>
          <p:nvPr/>
        </p:nvPicPr>
        <p:blipFill rotWithShape="1">
          <a:blip r:embed="rId3">
            <a:alphaModFix/>
          </a:blip>
          <a:srcRect b="0" l="0" r="2695" t="0"/>
          <a:stretch/>
        </p:blipFill>
        <p:spPr>
          <a:xfrm>
            <a:off x="9000" y="1114953"/>
            <a:ext cx="9144003" cy="334964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 rot="-5400000">
            <a:off x="1992050" y="4118325"/>
            <a:ext cx="152100" cy="946500"/>
          </a:xfrm>
          <a:prstGeom prst="leftBrace">
            <a:avLst>
              <a:gd fmla="val 50000" name="adj1"/>
              <a:gd fmla="val 50451" name="adj2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4" name="Google Shape;74;p17"/>
          <p:cNvSpPr/>
          <p:nvPr/>
        </p:nvSpPr>
        <p:spPr>
          <a:xfrm>
            <a:off x="1518750" y="3037500"/>
            <a:ext cx="1022700" cy="1194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7"/>
          <p:cNvSpPr txBox="1"/>
          <p:nvPr/>
        </p:nvSpPr>
        <p:spPr>
          <a:xfrm>
            <a:off x="7381125" y="4161375"/>
            <a:ext cx="28350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1"/>
                </a:solidFill>
              </a:rPr>
              <a:t>Celik et al. 2022 IEEE</a:t>
            </a:r>
            <a:endParaRPr i="1"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/>
          <p:nvPr>
            <p:ph type="title"/>
          </p:nvPr>
        </p:nvSpPr>
        <p:spPr>
          <a:xfrm>
            <a:off x="68700" y="976425"/>
            <a:ext cx="472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How does short wave show up in images?</a:t>
            </a:r>
            <a:endParaRPr sz="1600"/>
          </a:p>
        </p:txBody>
      </p:sp>
      <p:pic>
        <p:nvPicPr>
          <p:cNvPr id="259" name="Google Shape;25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976" y="445025"/>
            <a:ext cx="4726383" cy="469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 txBox="1"/>
          <p:nvPr/>
        </p:nvSpPr>
        <p:spPr>
          <a:xfrm>
            <a:off x="243000" y="1549125"/>
            <a:ext cx="3807000" cy="7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Imaged around sunrise.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Centered on 23 MHz; BW ~ 5MHz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61" name="Google Shape;261;p35"/>
          <p:cNvSpPr/>
          <p:nvPr/>
        </p:nvSpPr>
        <p:spPr>
          <a:xfrm>
            <a:off x="4920750" y="4181625"/>
            <a:ext cx="536700" cy="506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5"/>
          <p:cNvSpPr/>
          <p:nvPr/>
        </p:nvSpPr>
        <p:spPr>
          <a:xfrm>
            <a:off x="8039775" y="888075"/>
            <a:ext cx="708300" cy="57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5"/>
          <p:cNvSpPr txBox="1"/>
          <p:nvPr>
            <p:ph type="title"/>
          </p:nvPr>
        </p:nvSpPr>
        <p:spPr>
          <a:xfrm>
            <a:off x="180075" y="1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And we start to see real astronomical data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0" y="2020625"/>
            <a:ext cx="8991000" cy="29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6"/>
          <p:cNvSpPr txBox="1"/>
          <p:nvPr>
            <p:ph type="title"/>
          </p:nvPr>
        </p:nvSpPr>
        <p:spPr>
          <a:xfrm>
            <a:off x="180075" y="1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6"/>
          <p:cNvSpPr txBox="1"/>
          <p:nvPr/>
        </p:nvSpPr>
        <p:spPr>
          <a:xfrm>
            <a:off x="4050000" y="1680750"/>
            <a:ext cx="2176800" cy="2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March 6th 2025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272" name="Google Shape;272;p36"/>
          <p:cNvSpPr/>
          <p:nvPr/>
        </p:nvSpPr>
        <p:spPr>
          <a:xfrm>
            <a:off x="1852875" y="3543750"/>
            <a:ext cx="1802400" cy="11340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6115500" y="2835000"/>
            <a:ext cx="2419800" cy="1792200"/>
          </a:xfrm>
          <a:prstGeom prst="rect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6"/>
          <p:cNvSpPr txBox="1"/>
          <p:nvPr/>
        </p:nvSpPr>
        <p:spPr>
          <a:xfrm>
            <a:off x="3877875" y="3432375"/>
            <a:ext cx="19845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AA84F"/>
                </a:solidFill>
              </a:rPr>
              <a:t>Sky data</a:t>
            </a:r>
            <a:endParaRPr sz="1800">
              <a:solidFill>
                <a:srgbClr val="6AA84F"/>
              </a:solidFill>
            </a:endParaRPr>
          </a:p>
        </p:txBody>
      </p:sp>
      <p:cxnSp>
        <p:nvCxnSpPr>
          <p:cNvPr id="275" name="Google Shape;275;p36"/>
          <p:cNvCxnSpPr>
            <a:stCxn id="274" idx="1"/>
            <a:endCxn id="272" idx="3"/>
          </p:cNvCxnSpPr>
          <p:nvPr/>
        </p:nvCxnSpPr>
        <p:spPr>
          <a:xfrm flipH="1">
            <a:off x="3655275" y="3639975"/>
            <a:ext cx="222600" cy="47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36"/>
          <p:cNvCxnSpPr>
            <a:endCxn id="273" idx="1"/>
          </p:cNvCxnSpPr>
          <p:nvPr/>
        </p:nvCxnSpPr>
        <p:spPr>
          <a:xfrm>
            <a:off x="4930800" y="3634800"/>
            <a:ext cx="1184700" cy="9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36"/>
          <p:cNvSpPr txBox="1"/>
          <p:nvPr/>
        </p:nvSpPr>
        <p:spPr>
          <a:xfrm>
            <a:off x="1944000" y="3179250"/>
            <a:ext cx="19338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Jovian bursts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278" name="Google Shape;278;p36"/>
          <p:cNvSpPr txBox="1"/>
          <p:nvPr/>
        </p:nvSpPr>
        <p:spPr>
          <a:xfrm>
            <a:off x="6278025" y="2571750"/>
            <a:ext cx="1933800" cy="2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Scintillations of bright A team sources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7"/>
          <p:cNvSpPr txBox="1"/>
          <p:nvPr>
            <p:ph type="title"/>
          </p:nvPr>
        </p:nvSpPr>
        <p:spPr>
          <a:xfrm>
            <a:off x="250950" y="734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Jupiter bursting: real data</a:t>
            </a:r>
            <a:endParaRPr sz="1900"/>
          </a:p>
        </p:txBody>
      </p:sp>
      <p:pic>
        <p:nvPicPr>
          <p:cNvPr id="284" name="Google Shape;284;p37" title="Untitled video - Made with Clipcham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125" y="1002375"/>
            <a:ext cx="5310000" cy="39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>
            <p:ph type="title"/>
          </p:nvPr>
        </p:nvSpPr>
        <p:spPr>
          <a:xfrm>
            <a:off x="180075" y="1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Morphology of RFI: OVRO-LWA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Ionosondes → measure the ionosphere. Radars @ &lt;30MHz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875" y="1978506"/>
            <a:ext cx="9144003" cy="3049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38"/>
          <p:cNvCxnSpPr/>
          <p:nvPr/>
        </p:nvCxnSpPr>
        <p:spPr>
          <a:xfrm flipH="1">
            <a:off x="799875" y="3786750"/>
            <a:ext cx="607500" cy="6786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3" name="Google Shape;293;p38"/>
          <p:cNvSpPr txBox="1"/>
          <p:nvPr/>
        </p:nvSpPr>
        <p:spPr>
          <a:xfrm>
            <a:off x="1508625" y="3310875"/>
            <a:ext cx="24807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FF"/>
                </a:solidFill>
              </a:rPr>
              <a:t>Ionosondes</a:t>
            </a:r>
            <a:endParaRPr sz="1600">
              <a:solidFill>
                <a:srgbClr val="FF00FF"/>
              </a:solidFill>
            </a:endParaRPr>
          </a:p>
        </p:txBody>
      </p:sp>
      <p:cxnSp>
        <p:nvCxnSpPr>
          <p:cNvPr id="294" name="Google Shape;294;p38"/>
          <p:cNvCxnSpPr/>
          <p:nvPr/>
        </p:nvCxnSpPr>
        <p:spPr>
          <a:xfrm flipH="1">
            <a:off x="1468200" y="3786750"/>
            <a:ext cx="516300" cy="5772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38"/>
          <p:cNvCxnSpPr/>
          <p:nvPr/>
        </p:nvCxnSpPr>
        <p:spPr>
          <a:xfrm flipH="1">
            <a:off x="2034975" y="3928500"/>
            <a:ext cx="263400" cy="3543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6" name="Google Shape;296;p38"/>
          <p:cNvCxnSpPr/>
          <p:nvPr/>
        </p:nvCxnSpPr>
        <p:spPr>
          <a:xfrm flipH="1">
            <a:off x="2450175" y="3827175"/>
            <a:ext cx="298800" cy="476100"/>
          </a:xfrm>
          <a:prstGeom prst="straightConnector1">
            <a:avLst/>
          </a:pr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7" name="Google Shape;297;p38"/>
          <p:cNvSpPr txBox="1"/>
          <p:nvPr>
            <p:ph type="title"/>
          </p:nvPr>
        </p:nvSpPr>
        <p:spPr>
          <a:xfrm>
            <a:off x="180075" y="16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Morphology of RFI: OVRO-LWA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/>
          <p:nvPr>
            <p:ph type="title"/>
          </p:nvPr>
        </p:nvSpPr>
        <p:spPr>
          <a:xfrm>
            <a:off x="240825" y="141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OVRO-LWA: </a:t>
            </a: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Successfully</a:t>
            </a: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 achieve science quality data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303" name="Google Shape;3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231" y="1285950"/>
            <a:ext cx="7259895" cy="384689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 txBox="1"/>
          <p:nvPr/>
        </p:nvSpPr>
        <p:spPr>
          <a:xfrm>
            <a:off x="0" y="731625"/>
            <a:ext cx="41208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After all the efforts  &amp; pipeline implementations: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Power line repairs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night time data to minimize CB &amp; short waves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Increased individual antenna quality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AOFlagger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05" name="Google Shape;305;p39"/>
          <p:cNvSpPr txBox="1"/>
          <p:nvPr/>
        </p:nvSpPr>
        <p:spPr>
          <a:xfrm>
            <a:off x="3462750" y="-121500"/>
            <a:ext cx="583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6" name="Google Shape;306;p39"/>
          <p:cNvSpPr/>
          <p:nvPr/>
        </p:nvSpPr>
        <p:spPr>
          <a:xfrm>
            <a:off x="4414500" y="1265625"/>
            <a:ext cx="1761900" cy="253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18MHz - 22MHz</a:t>
            </a:r>
            <a:endParaRPr/>
          </a:p>
        </p:txBody>
      </p:sp>
      <p:sp>
        <p:nvSpPr>
          <p:cNvPr id="307" name="Google Shape;307;p39"/>
          <p:cNvSpPr/>
          <p:nvPr/>
        </p:nvSpPr>
        <p:spPr>
          <a:xfrm>
            <a:off x="577125" y="3341250"/>
            <a:ext cx="10329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9"/>
          <p:cNvSpPr txBox="1"/>
          <p:nvPr/>
        </p:nvSpPr>
        <p:spPr>
          <a:xfrm>
            <a:off x="6864750" y="1518750"/>
            <a:ext cx="21567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chemeClr val="dk1"/>
                </a:solidFill>
              </a:rPr>
              <a:t>Credit: Gregg Hallinan</a:t>
            </a:r>
            <a:endParaRPr i="1"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3">
            <a:alphaModFix/>
          </a:blip>
          <a:srcRect b="0" l="0" r="0" t="8071"/>
          <a:stretch/>
        </p:blipFill>
        <p:spPr>
          <a:xfrm>
            <a:off x="6328250" y="1848725"/>
            <a:ext cx="2587150" cy="329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250" y="1943317"/>
            <a:ext cx="4787475" cy="319485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0"/>
          <p:cNvSpPr txBox="1"/>
          <p:nvPr/>
        </p:nvSpPr>
        <p:spPr>
          <a:xfrm>
            <a:off x="-9625" y="491550"/>
            <a:ext cx="5214000" cy="6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Experiment to Detect the Global EoR Signature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Single absolutely calibrated radiometer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Located in remote areas of Western Australia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Operates between 50 - 200 MHz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The first experiment to report a Cosmic Dawn detection (Bowman et. al. 2018)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6" name="Google Shape;316;p40"/>
          <p:cNvPicPr preferRelativeResize="0"/>
          <p:nvPr/>
        </p:nvPicPr>
        <p:blipFill rotWithShape="1">
          <a:blip r:embed="rId5">
            <a:alphaModFix/>
          </a:blip>
          <a:srcRect b="0" l="0" r="0" t="44453"/>
          <a:stretch/>
        </p:blipFill>
        <p:spPr>
          <a:xfrm>
            <a:off x="4919725" y="567950"/>
            <a:ext cx="4346649" cy="11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/>
          <p:nvPr/>
        </p:nvSpPr>
        <p:spPr>
          <a:xfrm>
            <a:off x="6042450" y="580350"/>
            <a:ext cx="1020000" cy="951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0"/>
          <p:cNvSpPr/>
          <p:nvPr/>
        </p:nvSpPr>
        <p:spPr>
          <a:xfrm>
            <a:off x="7149525" y="580350"/>
            <a:ext cx="1971600" cy="951600"/>
          </a:xfrm>
          <a:prstGeom prst="rect">
            <a:avLst/>
          </a:prstGeom>
          <a:noFill/>
          <a:ln cap="flat" cmpd="sng" w="1905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0"/>
          <p:cNvSpPr txBox="1"/>
          <p:nvPr/>
        </p:nvSpPr>
        <p:spPr>
          <a:xfrm>
            <a:off x="111375" y="70875"/>
            <a:ext cx="45867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EDGES</a:t>
            </a:r>
            <a:endParaRPr b="1" sz="25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20" name="Google Shape;320;p40"/>
          <p:cNvSpPr txBox="1"/>
          <p:nvPr/>
        </p:nvSpPr>
        <p:spPr>
          <a:xfrm>
            <a:off x="6985775" y="1931625"/>
            <a:ext cx="21786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Feb 2024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/>
          <p:nvPr>
            <p:ph type="title"/>
          </p:nvPr>
        </p:nvSpPr>
        <p:spPr>
          <a:xfrm>
            <a:off x="149700" y="10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rPr b="1" lang="en" sz="2500">
                <a:latin typeface="Spectral"/>
                <a:ea typeface="Spectral"/>
                <a:cs typeface="Spectral"/>
                <a:sym typeface="Spectral"/>
              </a:rPr>
              <a:t>Morphology of RFI: EDGES data</a:t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solidFill>
                <a:srgbClr val="D1D2D3"/>
              </a:solidFill>
              <a:highlight>
                <a:srgbClr val="222529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6" name="Google Shape;326;p41"/>
          <p:cNvPicPr preferRelativeResize="0"/>
          <p:nvPr/>
        </p:nvPicPr>
        <p:blipFill rotWithShape="1">
          <a:blip r:embed="rId3">
            <a:alphaModFix/>
          </a:blip>
          <a:srcRect b="699" l="1176" r="0" t="768"/>
          <a:stretch/>
        </p:blipFill>
        <p:spPr>
          <a:xfrm>
            <a:off x="5132350" y="849800"/>
            <a:ext cx="3959275" cy="43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050" y="700025"/>
            <a:ext cx="2160701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1"/>
          <p:cNvSpPr/>
          <p:nvPr/>
        </p:nvSpPr>
        <p:spPr>
          <a:xfrm>
            <a:off x="187350" y="1269625"/>
            <a:ext cx="2268600" cy="407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1"/>
          <p:cNvSpPr txBox="1"/>
          <p:nvPr/>
        </p:nvSpPr>
        <p:spPr>
          <a:xfrm>
            <a:off x="2602375" y="2429175"/>
            <a:ext cx="18111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Days: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2024_085 to 2024_170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330" name="Google Shape;330;p41"/>
          <p:cNvCxnSpPr/>
          <p:nvPr/>
        </p:nvCxnSpPr>
        <p:spPr>
          <a:xfrm>
            <a:off x="6021050" y="941325"/>
            <a:ext cx="2100" cy="394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31" name="Google Shape;3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760" y="788034"/>
            <a:ext cx="948400" cy="9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1"/>
          <p:cNvSpPr txBox="1"/>
          <p:nvPr/>
        </p:nvSpPr>
        <p:spPr>
          <a:xfrm>
            <a:off x="221450" y="2687675"/>
            <a:ext cx="2206500" cy="317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3" name="Google Shape;333;p41"/>
          <p:cNvPicPr preferRelativeResize="0"/>
          <p:nvPr/>
        </p:nvPicPr>
        <p:blipFill rotWithShape="1">
          <a:blip r:embed="rId6">
            <a:alphaModFix/>
          </a:blip>
          <a:srcRect b="0" l="24593" r="25011" t="0"/>
          <a:stretch/>
        </p:blipFill>
        <p:spPr>
          <a:xfrm>
            <a:off x="2737650" y="1327050"/>
            <a:ext cx="1031875" cy="102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4" name="Google Shape;334;p41"/>
          <p:cNvCxnSpPr/>
          <p:nvPr/>
        </p:nvCxnSpPr>
        <p:spPr>
          <a:xfrm>
            <a:off x="2888450" y="1370050"/>
            <a:ext cx="15477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41"/>
          <p:cNvCxnSpPr/>
          <p:nvPr/>
        </p:nvCxnSpPr>
        <p:spPr>
          <a:xfrm>
            <a:off x="3158650" y="1205413"/>
            <a:ext cx="793800" cy="54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36" name="Google Shape;33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7250" y="3303850"/>
            <a:ext cx="1965974" cy="15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 rotWithShape="1">
          <a:blip r:embed="rId8">
            <a:alphaModFix/>
          </a:blip>
          <a:srcRect b="53157" l="0" r="0" t="0"/>
          <a:stretch/>
        </p:blipFill>
        <p:spPr>
          <a:xfrm>
            <a:off x="5426650" y="60275"/>
            <a:ext cx="2673350" cy="76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41"/>
          <p:cNvCxnSpPr>
            <a:stCxn id="336" idx="3"/>
            <a:endCxn id="337" idx="1"/>
          </p:cNvCxnSpPr>
          <p:nvPr/>
        </p:nvCxnSpPr>
        <p:spPr>
          <a:xfrm flipH="1" rot="10800000">
            <a:off x="4463224" y="440438"/>
            <a:ext cx="963300" cy="3613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2"/>
          <p:cNvPicPr preferRelativeResize="0"/>
          <p:nvPr/>
        </p:nvPicPr>
        <p:blipFill rotWithShape="1">
          <a:blip r:embed="rId3">
            <a:alphaModFix/>
          </a:blip>
          <a:srcRect b="0" l="0" r="0" t="872"/>
          <a:stretch/>
        </p:blipFill>
        <p:spPr>
          <a:xfrm>
            <a:off x="4402800" y="792125"/>
            <a:ext cx="3969950" cy="435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725" y="742325"/>
            <a:ext cx="2218037" cy="42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2"/>
          <p:cNvSpPr/>
          <p:nvPr/>
        </p:nvSpPr>
        <p:spPr>
          <a:xfrm>
            <a:off x="187350" y="1269625"/>
            <a:ext cx="2268600" cy="407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2"/>
          <p:cNvSpPr txBox="1"/>
          <p:nvPr/>
        </p:nvSpPr>
        <p:spPr>
          <a:xfrm>
            <a:off x="2543725" y="3013475"/>
            <a:ext cx="18111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Days: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2024_085 to 2024_170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347" name="Google Shape;347;p42"/>
          <p:cNvCxnSpPr/>
          <p:nvPr/>
        </p:nvCxnSpPr>
        <p:spPr>
          <a:xfrm>
            <a:off x="5312300" y="941325"/>
            <a:ext cx="2100" cy="3940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48" name="Google Shape;34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3610" y="1394872"/>
            <a:ext cx="948400" cy="9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2"/>
          <p:cNvPicPr preferRelativeResize="0"/>
          <p:nvPr/>
        </p:nvPicPr>
        <p:blipFill rotWithShape="1">
          <a:blip r:embed="rId6">
            <a:alphaModFix/>
          </a:blip>
          <a:srcRect b="0" l="24593" r="25011" t="0"/>
          <a:stretch/>
        </p:blipFill>
        <p:spPr>
          <a:xfrm>
            <a:off x="2737650" y="1174650"/>
            <a:ext cx="1031875" cy="1023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42"/>
          <p:cNvCxnSpPr/>
          <p:nvPr/>
        </p:nvCxnSpPr>
        <p:spPr>
          <a:xfrm>
            <a:off x="2888450" y="1217650"/>
            <a:ext cx="1000200" cy="1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42"/>
          <p:cNvCxnSpPr/>
          <p:nvPr/>
        </p:nvCxnSpPr>
        <p:spPr>
          <a:xfrm>
            <a:off x="3158650" y="1053013"/>
            <a:ext cx="793800" cy="54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42"/>
          <p:cNvSpPr txBox="1"/>
          <p:nvPr>
            <p:ph type="title"/>
          </p:nvPr>
        </p:nvSpPr>
        <p:spPr>
          <a:xfrm>
            <a:off x="149700" y="10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rPr b="1" lang="en" sz="2500">
                <a:latin typeface="Spectral"/>
                <a:ea typeface="Spectral"/>
                <a:cs typeface="Spectral"/>
                <a:sym typeface="Spectral"/>
              </a:rPr>
              <a:t>Morphology of RFI: EDGES data</a:t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solidFill>
                <a:srgbClr val="D1D2D3"/>
              </a:solidFill>
              <a:highlight>
                <a:srgbClr val="222529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"/>
          <p:cNvSpPr txBox="1"/>
          <p:nvPr>
            <p:ph type="title"/>
          </p:nvPr>
        </p:nvSpPr>
        <p:spPr>
          <a:xfrm>
            <a:off x="38325" y="70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rPr b="1" lang="en" sz="2500">
                <a:latin typeface="Spectral"/>
                <a:ea typeface="Spectral"/>
                <a:cs typeface="Spectral"/>
                <a:sym typeface="Spectral"/>
              </a:rPr>
              <a:t>Morphology of RFI: EDGES data</a:t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solidFill>
                <a:srgbClr val="D1D2D3"/>
              </a:solidFill>
              <a:highlight>
                <a:srgbClr val="222529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600"/>
              <a:buFont typeface="Arial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8" name="Google Shape;35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1975" y="572688"/>
            <a:ext cx="3220611" cy="37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3"/>
          <p:cNvSpPr txBox="1"/>
          <p:nvPr/>
        </p:nvSpPr>
        <p:spPr>
          <a:xfrm>
            <a:off x="2968925" y="572700"/>
            <a:ext cx="1861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EDGES - 3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60" name="Google Shape;360;p43"/>
          <p:cNvSpPr txBox="1"/>
          <p:nvPr/>
        </p:nvSpPr>
        <p:spPr>
          <a:xfrm>
            <a:off x="5917825" y="958475"/>
            <a:ext cx="1861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EDGES - 2 45 deg 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361" name="Google Shape;361;p43"/>
          <p:cNvPicPr preferRelativeResize="0"/>
          <p:nvPr/>
        </p:nvPicPr>
        <p:blipFill rotWithShape="1">
          <a:blip r:embed="rId4">
            <a:alphaModFix/>
          </a:blip>
          <a:srcRect b="0" l="24593" r="25011" t="0"/>
          <a:stretch/>
        </p:blipFill>
        <p:spPr>
          <a:xfrm>
            <a:off x="67475" y="2520950"/>
            <a:ext cx="1089750" cy="108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Google Shape;362;p43"/>
          <p:cNvCxnSpPr>
            <a:endCxn id="361" idx="0"/>
          </p:cNvCxnSpPr>
          <p:nvPr/>
        </p:nvCxnSpPr>
        <p:spPr>
          <a:xfrm flipH="1" rot="10800000">
            <a:off x="610550" y="2520950"/>
            <a:ext cx="1800" cy="547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363" name="Google Shape;36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600" y="1015351"/>
            <a:ext cx="3613925" cy="386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576250" y="2693150"/>
            <a:ext cx="7842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6378 Km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5" name="Google Shape;365;p43"/>
          <p:cNvCxnSpPr/>
          <p:nvPr/>
        </p:nvCxnSpPr>
        <p:spPr>
          <a:xfrm flipH="1">
            <a:off x="609950" y="2431850"/>
            <a:ext cx="1500" cy="127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6" name="Google Shape;366;p43"/>
          <p:cNvSpPr txBox="1"/>
          <p:nvPr/>
        </p:nvSpPr>
        <p:spPr>
          <a:xfrm>
            <a:off x="50425" y="2318400"/>
            <a:ext cx="711600" cy="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500 Km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367" name="Google Shape;367;p43"/>
          <p:cNvCxnSpPr/>
          <p:nvPr/>
        </p:nvCxnSpPr>
        <p:spPr>
          <a:xfrm>
            <a:off x="612750" y="2434450"/>
            <a:ext cx="713100" cy="50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8" name="Google Shape;368;p43"/>
          <p:cNvCxnSpPr/>
          <p:nvPr/>
        </p:nvCxnSpPr>
        <p:spPr>
          <a:xfrm>
            <a:off x="212375" y="2555125"/>
            <a:ext cx="1182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9" name="Google Shape;369;p43"/>
          <p:cNvSpPr txBox="1"/>
          <p:nvPr/>
        </p:nvSpPr>
        <p:spPr>
          <a:xfrm>
            <a:off x="893850" y="2450900"/>
            <a:ext cx="557700" cy="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-22</a:t>
            </a:r>
            <a:r>
              <a:rPr baseline="30000" lang="en" sz="1000">
                <a:solidFill>
                  <a:schemeClr val="dk1"/>
                </a:solidFill>
              </a:rPr>
              <a:t>o</a:t>
            </a:r>
            <a:endParaRPr baseline="30000" sz="1000">
              <a:solidFill>
                <a:schemeClr val="dk1"/>
              </a:solidFill>
            </a:endParaRPr>
          </a:p>
        </p:txBody>
      </p:sp>
      <p:pic>
        <p:nvPicPr>
          <p:cNvPr id="370" name="Google Shape;37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2790" y="3006015"/>
            <a:ext cx="480350" cy="48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43"/>
          <p:cNvCxnSpPr/>
          <p:nvPr/>
        </p:nvCxnSpPr>
        <p:spPr>
          <a:xfrm>
            <a:off x="1325850" y="2939050"/>
            <a:ext cx="441300" cy="29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43"/>
          <p:cNvCxnSpPr/>
          <p:nvPr/>
        </p:nvCxnSpPr>
        <p:spPr>
          <a:xfrm flipH="1" rot="10800000">
            <a:off x="4482325" y="3282950"/>
            <a:ext cx="1581000" cy="625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3" name="Google Shape;373;p43"/>
          <p:cNvCxnSpPr/>
          <p:nvPr/>
        </p:nvCxnSpPr>
        <p:spPr>
          <a:xfrm>
            <a:off x="5460200" y="3933850"/>
            <a:ext cx="2976600" cy="8100"/>
          </a:xfrm>
          <a:prstGeom prst="straightConnector1">
            <a:avLst/>
          </a:prstGeom>
          <a:noFill/>
          <a:ln cap="flat" cmpd="sng" w="19050">
            <a:solidFill>
              <a:srgbClr val="930B2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4" name="Google Shape;374;p43"/>
          <p:cNvSpPr/>
          <p:nvPr/>
        </p:nvSpPr>
        <p:spPr>
          <a:xfrm>
            <a:off x="8111325" y="3640175"/>
            <a:ext cx="722700" cy="2241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930B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3"/>
          <p:cNvSpPr txBox="1"/>
          <p:nvPr/>
        </p:nvSpPr>
        <p:spPr>
          <a:xfrm>
            <a:off x="6093125" y="725100"/>
            <a:ext cx="1861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EDGES - 2 45 deg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76" name="Google Shape;376;p43"/>
          <p:cNvSpPr txBox="1"/>
          <p:nvPr/>
        </p:nvSpPr>
        <p:spPr>
          <a:xfrm>
            <a:off x="111375" y="1701000"/>
            <a:ext cx="1810500" cy="4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Tracking down the 63 MHz RFI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4"/>
          <p:cNvPicPr preferRelativeResize="0"/>
          <p:nvPr/>
        </p:nvPicPr>
        <p:blipFill rotWithShape="1">
          <a:blip r:embed="rId3">
            <a:alphaModFix/>
          </a:blip>
          <a:srcRect b="0" l="0" r="0" t="6393"/>
          <a:stretch/>
        </p:blipFill>
        <p:spPr>
          <a:xfrm>
            <a:off x="192375" y="1068350"/>
            <a:ext cx="7776000" cy="407462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4"/>
          <p:cNvSpPr txBox="1"/>
          <p:nvPr>
            <p:ph type="title"/>
          </p:nvPr>
        </p:nvSpPr>
        <p:spPr>
          <a:xfrm>
            <a:off x="149700" y="47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00">
                <a:solidFill>
                  <a:srgbClr val="000000"/>
                </a:solidFill>
              </a:rPr>
              <a:t>Tropospheric ducting @ SKA-Low site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solidFill>
                <a:srgbClr val="D1D2D3"/>
              </a:solidFill>
              <a:highlight>
                <a:srgbClr val="22252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/>
          </a:p>
        </p:txBody>
      </p:sp>
      <p:pic>
        <p:nvPicPr>
          <p:cNvPr id="383" name="Google Shape;383;p44"/>
          <p:cNvPicPr preferRelativeResize="0"/>
          <p:nvPr/>
        </p:nvPicPr>
        <p:blipFill rotWithShape="1">
          <a:blip r:embed="rId4">
            <a:alphaModFix/>
          </a:blip>
          <a:srcRect b="16740" l="0" r="37492" t="9676"/>
          <a:stretch/>
        </p:blipFill>
        <p:spPr>
          <a:xfrm>
            <a:off x="7719875" y="0"/>
            <a:ext cx="1333725" cy="14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4"/>
          <p:cNvSpPr txBox="1"/>
          <p:nvPr>
            <p:ph type="title"/>
          </p:nvPr>
        </p:nvSpPr>
        <p:spPr>
          <a:xfrm>
            <a:off x="129450" y="1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00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Morphology of RFI: EDGES data</a:t>
            </a:r>
            <a:endParaRPr b="1" sz="2500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solidFill>
                <a:srgbClr val="D1D2D3"/>
              </a:solidFill>
              <a:highlight>
                <a:srgbClr val="222529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180075" y="209775"/>
            <a:ext cx="3859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Celestial sources 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240825" y="1088600"/>
            <a:ext cx="358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Spectral power density of Cyg 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4838100" y="914175"/>
            <a:ext cx="410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Spectral power density of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1 Watt transmitter @ 40,000Km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00" y="1605450"/>
            <a:ext cx="3859524" cy="27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 title="weak_radio-transmitter.png"/>
          <p:cNvPicPr preferRelativeResize="0"/>
          <p:nvPr/>
        </p:nvPicPr>
        <p:blipFill rotWithShape="1">
          <a:blip r:embed="rId4">
            <a:alphaModFix/>
          </a:blip>
          <a:srcRect b="14383" l="0" r="8750" t="0"/>
          <a:stretch/>
        </p:blipFill>
        <p:spPr>
          <a:xfrm>
            <a:off x="5017800" y="1826700"/>
            <a:ext cx="3746100" cy="23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1117725" y="3594375"/>
            <a:ext cx="18327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~20kJy @ 75 MHz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6702750" y="3584250"/>
            <a:ext cx="2022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~ 49kJy @ 75 MHz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4708125" y="273375"/>
            <a:ext cx="43842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Human-made</a:t>
            </a:r>
            <a:r>
              <a:rPr b="1" lang="en" sz="2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transmitters</a:t>
            </a:r>
            <a:endParaRPr b="1" sz="2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cxnSp>
        <p:nvCxnSpPr>
          <p:cNvPr id="88" name="Google Shape;88;p18"/>
          <p:cNvCxnSpPr/>
          <p:nvPr/>
        </p:nvCxnSpPr>
        <p:spPr>
          <a:xfrm>
            <a:off x="4546125" y="303750"/>
            <a:ext cx="0" cy="41211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89" name="Google Shape;89;p18"/>
          <p:cNvSpPr txBox="1"/>
          <p:nvPr/>
        </p:nvSpPr>
        <p:spPr>
          <a:xfrm>
            <a:off x="992250" y="4384125"/>
            <a:ext cx="82518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</a:rPr>
              <a:t>Even the 2nd brightest radio source in sky &lt; 1W transmitter at GEO</a:t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38" y="1222894"/>
            <a:ext cx="2993231" cy="2300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63" y="1345969"/>
            <a:ext cx="3564731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5"/>
          <p:cNvSpPr txBox="1"/>
          <p:nvPr/>
        </p:nvSpPr>
        <p:spPr>
          <a:xfrm>
            <a:off x="228600" y="354330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12700" rtl="0" algn="l">
              <a:lnSpc>
                <a:spcPct val="102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Two-dimensional numerical electrodynamics simulations show  that the relative intensity of terrestrial radio waves incident on the Moon is  highly attenuated behind the farside.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92" name="Google Shape;392;p45"/>
          <p:cNvSpPr txBox="1"/>
          <p:nvPr/>
        </p:nvSpPr>
        <p:spPr>
          <a:xfrm>
            <a:off x="4297675" y="3467100"/>
            <a:ext cx="38076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The “radio quiet” region at 100 kHz (solid) and 10 MHz (dashed)  defined by ≥ 80 dB attenuation plotted over a map of the lunar surface. 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93" name="Google Shape;393;p45"/>
          <p:cNvSpPr txBox="1"/>
          <p:nvPr/>
        </p:nvSpPr>
        <p:spPr>
          <a:xfrm>
            <a:off x="3404800" y="833756"/>
            <a:ext cx="3670800" cy="2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94" name="Google Shape;394;p45"/>
          <p:cNvSpPr txBox="1"/>
          <p:nvPr/>
        </p:nvSpPr>
        <p:spPr>
          <a:xfrm>
            <a:off x="209350" y="878438"/>
            <a:ext cx="859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Simulations of the Radio Environment of the Moon, </a:t>
            </a:r>
            <a:r>
              <a:rPr b="1" lang="en">
                <a:solidFill>
                  <a:schemeClr val="dk1"/>
                </a:solidFill>
              </a:rPr>
              <a:t>Basset et.al, CU Boulder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5" name="Google Shape;395;p45"/>
          <p:cNvSpPr txBox="1"/>
          <p:nvPr/>
        </p:nvSpPr>
        <p:spPr>
          <a:xfrm>
            <a:off x="0" y="0"/>
            <a:ext cx="90618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An option: Going to the Moon for Low-frequencies</a:t>
            </a:r>
            <a:endParaRPr b="1" sz="25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396" name="Google Shape;396;p45"/>
          <p:cNvSpPr txBox="1"/>
          <p:nvPr/>
        </p:nvSpPr>
        <p:spPr>
          <a:xfrm>
            <a:off x="4029750" y="4810050"/>
            <a:ext cx="5114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50">
                <a:solidFill>
                  <a:schemeClr val="dk1"/>
                </a:solidFill>
              </a:rPr>
              <a:t>N</a:t>
            </a:r>
            <a:r>
              <a:rPr i="1" lang="en" sz="1150">
                <a:solidFill>
                  <a:schemeClr val="dk1"/>
                </a:solidFill>
              </a:rPr>
              <a:t>eed to go to Neptune to get the equivalent free-path attenuation</a:t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6"/>
          <p:cNvSpPr txBox="1"/>
          <p:nvPr/>
        </p:nvSpPr>
        <p:spPr>
          <a:xfrm>
            <a:off x="334200" y="4627650"/>
            <a:ext cx="840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dk1"/>
                </a:solidFill>
              </a:rPr>
              <a:t>If there are satellites like Starlink placed in lunar orbit, the farside radio-quiet zone is in great danger! </a:t>
            </a:r>
            <a:endParaRPr i="1" sz="1300">
              <a:solidFill>
                <a:schemeClr val="dk1"/>
              </a:solidFill>
            </a:endParaRPr>
          </a:p>
        </p:txBody>
      </p:sp>
      <p:sp>
        <p:nvSpPr>
          <p:cNvPr id="402" name="Google Shape;402;p46"/>
          <p:cNvSpPr txBox="1"/>
          <p:nvPr/>
        </p:nvSpPr>
        <p:spPr>
          <a:xfrm>
            <a:off x="0" y="101250"/>
            <a:ext cx="8737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Even for the Moon there is an </a:t>
            </a:r>
            <a:r>
              <a:rPr b="1" lang="en" sz="25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URGENCY </a:t>
            </a:r>
            <a:endParaRPr b="1" sz="25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03" name="Google Shape;403;p46"/>
          <p:cNvSpPr txBox="1"/>
          <p:nvPr/>
        </p:nvSpPr>
        <p:spPr>
          <a:xfrm>
            <a:off x="90675" y="811200"/>
            <a:ext cx="5346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spectral power flux density of the broadband UEMR [from Starlink satellites at an average altitude of 500 km] varies from 15 to 1300 Jy, between 56 and 66 MHz </a:t>
            </a:r>
            <a:r>
              <a:rPr b="1" lang="en" sz="1200">
                <a:solidFill>
                  <a:schemeClr val="dk1"/>
                </a:solidFill>
              </a:rPr>
              <a:t>[Bassa et al. 2024]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04" name="Google Shape;404;p46"/>
          <p:cNvSpPr/>
          <p:nvPr/>
        </p:nvSpPr>
        <p:spPr>
          <a:xfrm>
            <a:off x="3755250" y="1534725"/>
            <a:ext cx="5346000" cy="290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0650" y="1702500"/>
            <a:ext cx="3869624" cy="274184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6"/>
          <p:cNvSpPr txBox="1"/>
          <p:nvPr/>
        </p:nvSpPr>
        <p:spPr>
          <a:xfrm>
            <a:off x="7507875" y="1589625"/>
            <a:ext cx="1215600" cy="49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Starlink-like @ 10,000 Km</a:t>
            </a:r>
            <a:endParaRPr sz="13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07" name="Google Shape;407;p46"/>
          <p:cNvSpPr txBox="1"/>
          <p:nvPr/>
        </p:nvSpPr>
        <p:spPr>
          <a:xfrm>
            <a:off x="7531875" y="2551950"/>
            <a:ext cx="1215600" cy="49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@ 70,000 Km (apolune)</a:t>
            </a:r>
            <a:endParaRPr sz="13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descr="Satellite Vector Clipart image - Free stock photo - Public Domain ..." id="408" name="Google Shape;40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525" y="1534725"/>
            <a:ext cx="522424" cy="738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tellite Vector Clipart image - Free stock photo - Public Domain ..." id="409" name="Google Shape;4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525" y="2589825"/>
            <a:ext cx="522424" cy="73889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6"/>
          <p:cNvSpPr/>
          <p:nvPr/>
        </p:nvSpPr>
        <p:spPr>
          <a:xfrm>
            <a:off x="6767700" y="2952225"/>
            <a:ext cx="131700" cy="7899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6"/>
          <p:cNvSpPr/>
          <p:nvPr/>
        </p:nvSpPr>
        <p:spPr>
          <a:xfrm>
            <a:off x="6559800" y="2937450"/>
            <a:ext cx="131700" cy="227700"/>
          </a:xfrm>
          <a:prstGeom prst="leftBrace">
            <a:avLst>
              <a:gd fmla="val 50000" name="adj1"/>
              <a:gd fmla="val 53515" name="adj2"/>
            </a:avLst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6"/>
          <p:cNvSpPr txBox="1"/>
          <p:nvPr/>
        </p:nvSpPr>
        <p:spPr>
          <a:xfrm>
            <a:off x="6421350" y="3210150"/>
            <a:ext cx="465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20𝞂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6268950" y="2905350"/>
            <a:ext cx="4659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3𝞂</a:t>
            </a:r>
            <a:endParaRPr sz="1000">
              <a:solidFill>
                <a:srgbClr val="0000FF"/>
              </a:solidFill>
            </a:endParaRPr>
          </a:p>
        </p:txBody>
      </p:sp>
      <p:sp>
        <p:nvSpPr>
          <p:cNvPr id="414" name="Google Shape;414;p46"/>
          <p:cNvSpPr txBox="1"/>
          <p:nvPr/>
        </p:nvSpPr>
        <p:spPr>
          <a:xfrm>
            <a:off x="122775" y="1864775"/>
            <a:ext cx="35244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[Zhang et al. 2025] </a:t>
            </a:r>
            <a:r>
              <a:rPr lang="en" sz="1200">
                <a:solidFill>
                  <a:schemeClr val="dk1"/>
                </a:solidFill>
              </a:rPr>
              <a:t>report the detection and analysis of broadband radio emissions from Starlink satellites below 100 MHz using NenuFAR.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...with flux densities ranging from 2 Jy to 261 Jy.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4578350" y="1272300"/>
            <a:ext cx="449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Assuming UEMR of 100Jy(from 480Km) @ 40MHz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7"/>
          <p:cNvSpPr txBox="1"/>
          <p:nvPr/>
        </p:nvSpPr>
        <p:spPr>
          <a:xfrm>
            <a:off x="0" y="909800"/>
            <a:ext cx="5874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latin typeface="Merriweather"/>
                <a:ea typeface="Merriweather"/>
                <a:cs typeface="Merriweather"/>
                <a:sym typeface="Merriweather"/>
              </a:rPr>
              <a:t>QUESTIONS? </a:t>
            </a:r>
            <a:endParaRPr b="1" sz="35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21" name="Google Shape;421;p47"/>
          <p:cNvSpPr txBox="1"/>
          <p:nvPr/>
        </p:nvSpPr>
        <p:spPr>
          <a:xfrm>
            <a:off x="882550" y="2846950"/>
            <a:ext cx="631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nmahesh@caltech.edu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2" name="Google Shape;42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175" y="2799500"/>
            <a:ext cx="480050" cy="4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7"/>
          <p:cNvPicPr preferRelativeResize="0"/>
          <p:nvPr/>
        </p:nvPicPr>
        <p:blipFill rotWithShape="1">
          <a:blip r:embed="rId5">
            <a:alphaModFix/>
          </a:blip>
          <a:srcRect b="14255" l="0" r="0" t="6196"/>
          <a:stretch/>
        </p:blipFill>
        <p:spPr>
          <a:xfrm>
            <a:off x="2621463" y="3279550"/>
            <a:ext cx="417475" cy="35866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7"/>
          <p:cNvSpPr txBox="1"/>
          <p:nvPr/>
        </p:nvSpPr>
        <p:spPr>
          <a:xfrm>
            <a:off x="3070225" y="3258788"/>
            <a:ext cx="167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Nivedita Mahesh</a:t>
            </a:r>
            <a:endParaRPr/>
          </a:p>
        </p:txBody>
      </p:sp>
      <p:pic>
        <p:nvPicPr>
          <p:cNvPr id="425" name="Google Shape;42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6362" y="3722475"/>
            <a:ext cx="327676" cy="267049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7"/>
          <p:cNvSpPr txBox="1"/>
          <p:nvPr/>
        </p:nvSpPr>
        <p:spPr>
          <a:xfrm>
            <a:off x="180875" y="47450"/>
            <a:ext cx="697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Thank you for listening!</a:t>
            </a:r>
            <a:endParaRPr sz="2000"/>
          </a:p>
        </p:txBody>
      </p:sp>
      <p:sp>
        <p:nvSpPr>
          <p:cNvPr id="427" name="Google Shape;427;p47"/>
          <p:cNvSpPr txBox="1"/>
          <p:nvPr/>
        </p:nvSpPr>
        <p:spPr>
          <a:xfrm>
            <a:off x="3038950" y="3655900"/>
            <a:ext cx="186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@nivedita_mahesh</a:t>
            </a:r>
            <a:endParaRPr/>
          </a:p>
        </p:txBody>
      </p:sp>
      <p:sp>
        <p:nvSpPr>
          <p:cNvPr id="428" name="Google Shape;428;p47"/>
          <p:cNvSpPr txBox="1"/>
          <p:nvPr/>
        </p:nvSpPr>
        <p:spPr>
          <a:xfrm>
            <a:off x="454075" y="2832675"/>
            <a:ext cx="214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info:</a:t>
            </a:r>
            <a:endParaRPr/>
          </a:p>
        </p:txBody>
      </p:sp>
      <p:sp>
        <p:nvSpPr>
          <p:cNvPr id="429" name="Google Shape;429;p47"/>
          <p:cNvSpPr txBox="1"/>
          <p:nvPr/>
        </p:nvSpPr>
        <p:spPr>
          <a:xfrm>
            <a:off x="2410075" y="40561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C0C0C"/>
                </a:solidFill>
              </a:rPr>
              <a:t>@dr.niveditamahesh</a:t>
            </a:r>
            <a:endParaRPr>
              <a:solidFill>
                <a:srgbClr val="0C0C0C"/>
              </a:solidFill>
            </a:endParaRPr>
          </a:p>
        </p:txBody>
      </p:sp>
      <p:pic>
        <p:nvPicPr>
          <p:cNvPr id="430" name="Google Shape;43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733976" y="4159975"/>
            <a:ext cx="267049" cy="2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7"/>
          <p:cNvPicPr preferRelativeResize="0"/>
          <p:nvPr/>
        </p:nvPicPr>
        <p:blipFill rotWithShape="1">
          <a:blip r:embed="rId8">
            <a:alphaModFix/>
          </a:blip>
          <a:srcRect b="0" l="0" r="9305" t="11964"/>
          <a:stretch/>
        </p:blipFill>
        <p:spPr>
          <a:xfrm>
            <a:off x="5540200" y="1455600"/>
            <a:ext cx="3268551" cy="3154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7"/>
          <p:cNvSpPr/>
          <p:nvPr/>
        </p:nvSpPr>
        <p:spPr>
          <a:xfrm>
            <a:off x="7278000" y="750500"/>
            <a:ext cx="1866000" cy="10419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for me?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/>
          <p:nvPr/>
        </p:nvSpPr>
        <p:spPr>
          <a:xfrm>
            <a:off x="334125" y="344250"/>
            <a:ext cx="78468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Discussions &amp; key takeaways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438" name="Google Shape;438;p48"/>
          <p:cNvSpPr txBox="1"/>
          <p:nvPr/>
        </p:nvSpPr>
        <p:spPr>
          <a:xfrm>
            <a:off x="435375" y="992250"/>
            <a:ext cx="7340700" cy="3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9"/>
          <p:cNvSpPr txBox="1"/>
          <p:nvPr>
            <p:ph type="title"/>
          </p:nvPr>
        </p:nvSpPr>
        <p:spPr>
          <a:xfrm>
            <a:off x="311700" y="19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00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Morphology of RFI: EDGES data</a:t>
            </a:r>
            <a:endParaRPr b="1" sz="2500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solidFill>
                <a:srgbClr val="D1D2D3"/>
              </a:solidFill>
              <a:highlight>
                <a:srgbClr val="222529"/>
              </a:highlight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444" name="Google Shape;444;p49"/>
          <p:cNvPicPr preferRelativeResize="0"/>
          <p:nvPr/>
        </p:nvPicPr>
        <p:blipFill rotWithShape="1">
          <a:blip r:embed="rId3">
            <a:alphaModFix/>
          </a:blip>
          <a:srcRect b="0" l="0" r="0" t="13156"/>
          <a:stretch/>
        </p:blipFill>
        <p:spPr>
          <a:xfrm>
            <a:off x="211796" y="1488375"/>
            <a:ext cx="8000705" cy="32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9"/>
          <p:cNvSpPr txBox="1"/>
          <p:nvPr/>
        </p:nvSpPr>
        <p:spPr>
          <a:xfrm>
            <a:off x="536625" y="921375"/>
            <a:ext cx="50727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Tropospheric</a:t>
            </a:r>
            <a:r>
              <a:rPr lang="en" sz="1800">
                <a:solidFill>
                  <a:schemeClr val="dk1"/>
                </a:solidFill>
              </a:rPr>
              <a:t> ducting @ SKA-Low site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271200" y="26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420">
                <a:latin typeface="Spectral"/>
                <a:ea typeface="Spectral"/>
                <a:cs typeface="Spectral"/>
                <a:sym typeface="Spectral"/>
              </a:rPr>
              <a:t>Why are radio astronomers so interested in the VHF band?</a:t>
            </a:r>
            <a:endParaRPr b="1" sz="242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220575" y="1314475"/>
            <a:ext cx="49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Detect exoplanet auroral emission - “Is there life on other </a:t>
            </a:r>
            <a:r>
              <a:rPr lang="en" sz="1400">
                <a:solidFill>
                  <a:srgbClr val="000000"/>
                </a:solidFill>
              </a:rPr>
              <a:t>planets</a:t>
            </a:r>
            <a:r>
              <a:rPr lang="en" sz="1400">
                <a:solidFill>
                  <a:srgbClr val="000000"/>
                </a:solidFill>
              </a:rPr>
              <a:t>?”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752" y="972003"/>
            <a:ext cx="2663394" cy="149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b="0" l="0" r="0" t="2381"/>
          <a:stretch/>
        </p:blipFill>
        <p:spPr>
          <a:xfrm>
            <a:off x="5908450" y="2607397"/>
            <a:ext cx="2734009" cy="249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271200" y="26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b="1" lang="en" sz="2420">
                <a:latin typeface="Spectral"/>
                <a:ea typeface="Spectral"/>
                <a:cs typeface="Spectral"/>
                <a:sym typeface="Spectral"/>
              </a:rPr>
              <a:t>Why are radio astronomers so interested in the VHF band?</a:t>
            </a:r>
            <a:endParaRPr b="1" sz="242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sz="2420"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220575" y="1314475"/>
            <a:ext cx="49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Detect exoplanet auroral emission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Measure the 21 cm power spectrum during the Epoch of Reionization and Cosmic Dawn - “How did it all began?”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6712" y="1419475"/>
            <a:ext cx="3380032" cy="141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b="0" l="0" r="0" t="40870"/>
          <a:stretch/>
        </p:blipFill>
        <p:spPr>
          <a:xfrm>
            <a:off x="4646200" y="3253667"/>
            <a:ext cx="4497801" cy="1211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20"/>
          <p:cNvCxnSpPr/>
          <p:nvPr/>
        </p:nvCxnSpPr>
        <p:spPr>
          <a:xfrm flipH="1">
            <a:off x="5011875" y="2764125"/>
            <a:ext cx="891000" cy="587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20"/>
          <p:cNvCxnSpPr/>
          <p:nvPr/>
        </p:nvCxnSpPr>
        <p:spPr>
          <a:xfrm>
            <a:off x="6196500" y="2835000"/>
            <a:ext cx="1984500" cy="42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271200" y="26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b="1" lang="en" sz="2420">
                <a:latin typeface="Spectral"/>
                <a:ea typeface="Spectral"/>
                <a:cs typeface="Spectral"/>
                <a:sym typeface="Spectral"/>
              </a:rPr>
              <a:t>Why are radio astronomers so interested in the VHF band?</a:t>
            </a:r>
            <a:endParaRPr b="1" sz="242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sz="2420"/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220575" y="1314475"/>
            <a:ext cx="49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Detect exoplanet auroral emission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Measure the 21 cm power spectrum during the Epoch of Reionization and Cosmic Dawn - “How did it all began?”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Characterize the ISM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050" y="1453625"/>
            <a:ext cx="3644925" cy="2812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271200" y="26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b="1" lang="en" sz="2420">
                <a:latin typeface="Spectral"/>
                <a:ea typeface="Spectral"/>
                <a:cs typeface="Spectral"/>
                <a:sym typeface="Spectral"/>
              </a:rPr>
              <a:t>Why are radio astronomers so interested in the VHF band?</a:t>
            </a:r>
            <a:endParaRPr b="1" sz="242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sz="2420"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220575" y="1314475"/>
            <a:ext cx="49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Detect exoplanet auroral emission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Measure the 21 cm power spectrum during the Epoch of Reionization and Cosmic Dawn - “How did it all began?”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Characterize the ISM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Measure the Cosmic Web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5675" y="1666250"/>
            <a:ext cx="3644925" cy="218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220575" y="1314475"/>
            <a:ext cx="497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Detect exoplanet auroral emission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Measure the 21 cm power spectrum during the Epoch of Reionization and Cosmic Dawn - “How did it all began?”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Characterize the ISM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Measure the Cosmic Web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Catalog radio galaxies at low frequencies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Multimessenger astroparticle physics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Solar measurements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Fast time domain transients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Slow time domain transients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21 cm forest measurements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SETI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Spectral line measurements (RRLs, deuterium)</a:t>
            </a:r>
            <a:endParaRPr/>
          </a:p>
        </p:txBody>
      </p:sp>
      <p:sp>
        <p:nvSpPr>
          <p:cNvPr id="127" name="Google Shape;127;p23"/>
          <p:cNvSpPr txBox="1"/>
          <p:nvPr>
            <p:ph type="title"/>
          </p:nvPr>
        </p:nvSpPr>
        <p:spPr>
          <a:xfrm>
            <a:off x="271200" y="26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909"/>
              <a:buFont typeface="Arial"/>
              <a:buNone/>
            </a:pPr>
            <a:r>
              <a:rPr b="1" lang="en" sz="2420">
                <a:latin typeface="Spectral"/>
                <a:ea typeface="Spectral"/>
                <a:cs typeface="Spectral"/>
                <a:sym typeface="Spectral"/>
              </a:rPr>
              <a:t>Why are radio astronomers so interested in the VHF band?</a:t>
            </a:r>
            <a:endParaRPr b="1" sz="2420"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sz="2420"/>
          </a:p>
        </p:txBody>
      </p:sp>
      <p:sp>
        <p:nvSpPr>
          <p:cNvPr id="128" name="Google Shape;128;p23"/>
          <p:cNvSpPr txBox="1"/>
          <p:nvPr/>
        </p:nvSpPr>
        <p:spPr>
          <a:xfrm>
            <a:off x="6106500" y="2318625"/>
            <a:ext cx="30375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… &amp; so many more science questions!</a:t>
            </a:r>
            <a:endParaRPr i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0" y="10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pectral"/>
                <a:ea typeface="Spectral"/>
                <a:cs typeface="Spectral"/>
                <a:sym typeface="Spectral"/>
              </a:rPr>
              <a:t>Strong Transmitters in the VHF band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03744"/>
            <a:ext cx="9144003" cy="3237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/>
          <p:nvPr/>
        </p:nvSpPr>
        <p:spPr>
          <a:xfrm>
            <a:off x="172125" y="1093500"/>
            <a:ext cx="1032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40 MHz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8160750" y="1295900"/>
            <a:ext cx="951900" cy="2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250</a:t>
            </a:r>
            <a:r>
              <a:rPr lang="en" sz="1200">
                <a:solidFill>
                  <a:srgbClr val="FF0000"/>
                </a:solidFill>
              </a:rPr>
              <a:t> MHz</a:t>
            </a:r>
            <a:endParaRPr sz="1200">
              <a:solidFill>
                <a:srgbClr val="FF0000"/>
              </a:solidFill>
            </a:endParaRPr>
          </a:p>
        </p:txBody>
      </p:sp>
      <p:cxnSp>
        <p:nvCxnSpPr>
          <p:cNvPr id="137" name="Google Shape;137;p24"/>
          <p:cNvCxnSpPr/>
          <p:nvPr/>
        </p:nvCxnSpPr>
        <p:spPr>
          <a:xfrm flipH="1">
            <a:off x="293775" y="1427625"/>
            <a:ext cx="20100" cy="415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38" name="Google Shape;138;p24"/>
          <p:cNvCxnSpPr/>
          <p:nvPr/>
        </p:nvCxnSpPr>
        <p:spPr>
          <a:xfrm flipH="1">
            <a:off x="8819550" y="1427625"/>
            <a:ext cx="20100" cy="415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9" name="Google Shape;139;p24"/>
          <p:cNvSpPr txBox="1"/>
          <p:nvPr/>
        </p:nvSpPr>
        <p:spPr>
          <a:xfrm>
            <a:off x="698625" y="688500"/>
            <a:ext cx="81204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</a:rPr>
              <a:t>VHF is a very populated band: TV, FM, radars, Aviation &amp; marine </a:t>
            </a:r>
            <a:r>
              <a:rPr i="1" lang="en" sz="1600">
                <a:solidFill>
                  <a:schemeClr val="dk1"/>
                </a:solidFill>
              </a:rPr>
              <a:t>communications, OrbComm…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